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68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4" autoAdjust="0"/>
  </p:normalViewPr>
  <p:slideViewPr>
    <p:cSldViewPr>
      <p:cViewPr varScale="1">
        <p:scale>
          <a:sx n="66" d="100"/>
          <a:sy n="66" d="100"/>
        </p:scale>
        <p:origin x="-5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712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3FFD242-FF8F-49C3-9A05-83461AD15948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751069E-A7CA-461D-A6DC-A77948008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3B503-0AB0-4B0A-9FC1-50651BE64DF0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0F509-4F36-4E57-85D7-66FC95C29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182 – CHECK</a:t>
            </a:r>
            <a:r>
              <a:rPr lang="en-US" baseline="0" dirty="0" smtClean="0"/>
              <a:t> POINT D – THEN ON TO THE REVIEW AND MOCK EXAM QUESTIONS!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161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162;</a:t>
            </a:r>
            <a:r>
              <a:rPr lang="en-US" baseline="0" dirty="0" smtClean="0"/>
              <a:t> emphasize Primary Research at 2(c) on that page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163; HAND OUT THE ISBN</a:t>
            </a:r>
            <a:r>
              <a:rPr lang="en-US" baseline="0" dirty="0" smtClean="0"/>
              <a:t> INFORMATION TO EVERYONE!  STRESS THE COPYRIGHT LAWS!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</a:t>
            </a:r>
            <a:r>
              <a:rPr lang="en-US" baseline="0" dirty="0" smtClean="0"/>
              <a:t> 165; REVIEW CHECK POINT A AT END OF THIS SLIDE!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</a:t>
            </a:r>
            <a:r>
              <a:rPr lang="en-US" baseline="0" dirty="0" smtClean="0"/>
              <a:t> 167; KNOW THE IN-HOUSE RESEARCH SERVICES – LIKE WESTLAW AND LEXIS NEXIS</a:t>
            </a:r>
          </a:p>
          <a:p>
            <a:endParaRPr lang="en-US" baseline="0" dirty="0" smtClean="0"/>
          </a:p>
          <a:p>
            <a:r>
              <a:rPr lang="en-US" baseline="0" dirty="0" smtClean="0"/>
              <a:t>CHECK POINT B HERE!  REVIEW IT!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</a:t>
            </a:r>
            <a:r>
              <a:rPr lang="en-US" baseline="0" dirty="0" smtClean="0"/>
              <a:t> 169; BARRON’S – STOCKS AND BONDS</a:t>
            </a:r>
          </a:p>
          <a:p>
            <a:r>
              <a:rPr lang="en-US" baseline="0" dirty="0" smtClean="0"/>
              <a:t>PAGE 173 – INFO WORLD</a:t>
            </a:r>
          </a:p>
          <a:p>
            <a:endParaRPr lang="en-US" baseline="0" dirty="0" smtClean="0"/>
          </a:p>
          <a:p>
            <a:r>
              <a:rPr lang="en-US" baseline="0" dirty="0" smtClean="0"/>
              <a:t>DUN AND BRADSTREET – COMPANY CREDIT REPORTS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</a:t>
            </a:r>
            <a:r>
              <a:rPr lang="en-US" baseline="0" dirty="0" smtClean="0"/>
              <a:t> 178 – PARLIAMENTARY PROCEDURES;</a:t>
            </a:r>
          </a:p>
          <a:p>
            <a:r>
              <a:rPr lang="en-US" baseline="0" dirty="0" smtClean="0"/>
              <a:t>PAGE 180 – WRITING STYLE MANUALS</a:t>
            </a:r>
          </a:p>
          <a:p>
            <a:endParaRPr lang="en-US" baseline="0" dirty="0" smtClean="0"/>
          </a:p>
          <a:p>
            <a:r>
              <a:rPr lang="en-US" baseline="0" dirty="0" smtClean="0"/>
              <a:t>GO TO CHECK POINT C!!!!!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</a:t>
            </a:r>
            <a:r>
              <a:rPr lang="en-US" baseline="0" dirty="0" smtClean="0"/>
              <a:t> 181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0F509-4F36-4E57-85D7-66FC95C29BC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CDE6-7065-4C4B-9868-6E6DE08B788D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84CDE6-7065-4C4B-9868-6E6DE08B788D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436E56E-884D-4FD8-995F-67AF9B21252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6000" cap="all" dirty="0" smtClean="0"/>
              <a:t>Office Administration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Chapter 6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Research and Reference Materials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Evaluating Info References (cont’d)	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Author or Institution – how did the material originate and who is the author?</a:t>
            </a:r>
          </a:p>
          <a:p>
            <a:r>
              <a:rPr lang="en-US" dirty="0" smtClean="0"/>
              <a:t>Currency of the information – </a:t>
            </a:r>
            <a:r>
              <a:rPr lang="en-US" dirty="0" err="1" smtClean="0"/>
              <a:t>recency</a:t>
            </a:r>
            <a:r>
              <a:rPr lang="en-US" dirty="0" smtClean="0"/>
              <a:t> of the information, most up-to-date information has the most relevance to the topic.</a:t>
            </a:r>
          </a:p>
          <a:p>
            <a:r>
              <a:rPr lang="en-US" dirty="0" smtClean="0"/>
              <a:t>Intended Audience – consider the intended audience when examining an informational reference.</a:t>
            </a:r>
          </a:p>
          <a:p>
            <a:r>
              <a:rPr lang="en-US" dirty="0" smtClean="0"/>
              <a:t>Accurate and Objective Content – purpose of information may be to inform, persuade or entertain the audience.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Content of a report or speech is strengthened by information gathered from a variety of credible sources.</a:t>
            </a:r>
          </a:p>
          <a:p>
            <a:r>
              <a:rPr lang="en-US" dirty="0" smtClean="0"/>
              <a:t>Administrative Professional has the important responsibility of collecting information from a variety of sources, ensuring the originators are properly CITED within the writing, and assisting the executive in preparing business documents that enhance the image of the organization.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MOCK EXAM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Which one of the following is the best library reference source to consult for information on cultural background of another country?</a:t>
            </a:r>
          </a:p>
          <a:p>
            <a:pPr>
              <a:buNone/>
            </a:pPr>
            <a:r>
              <a:rPr lang="en-US" dirty="0" smtClean="0"/>
              <a:t>	A)	A Manual of Style</a:t>
            </a:r>
          </a:p>
          <a:p>
            <a:pPr>
              <a:buNone/>
            </a:pPr>
            <a:r>
              <a:rPr lang="en-US" dirty="0" smtClean="0"/>
              <a:t>	B)	Webster’s New International Dictionary</a:t>
            </a:r>
          </a:p>
          <a:p>
            <a:pPr>
              <a:buNone/>
            </a:pPr>
            <a:r>
              <a:rPr lang="en-US" dirty="0" smtClean="0"/>
              <a:t>	C)	Encyclopedia Britannica</a:t>
            </a:r>
          </a:p>
          <a:p>
            <a:pPr>
              <a:buNone/>
            </a:pPr>
            <a:r>
              <a:rPr lang="en-US" dirty="0" smtClean="0"/>
              <a:t>	D)	Roget’s International Thesaurus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MOCK EXAM QUESTIONS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(Correct answer: C – Style manuals are used for writing purposes, and dictionaries and thesauri are used for word usage issues.  Encyclopedias contain data regarding a wide range of topics and issues.</a:t>
            </a:r>
          </a:p>
          <a:p>
            <a:r>
              <a:rPr lang="en-US" dirty="0" smtClean="0"/>
              <a:t>Primary research takes place in which one of the following ways?</a:t>
            </a:r>
          </a:p>
          <a:p>
            <a:pPr>
              <a:buNone/>
            </a:pPr>
            <a:r>
              <a:rPr lang="en-US" dirty="0" smtClean="0"/>
              <a:t>	A)	Via government survey</a:t>
            </a:r>
          </a:p>
          <a:p>
            <a:pPr>
              <a:buNone/>
            </a:pPr>
            <a:r>
              <a:rPr lang="en-US" dirty="0" smtClean="0"/>
              <a:t>	B)	Via observation</a:t>
            </a:r>
          </a:p>
          <a:p>
            <a:pPr>
              <a:buNone/>
            </a:pPr>
            <a:r>
              <a:rPr lang="en-US" dirty="0" smtClean="0"/>
              <a:t>	C)	Via library printed matter</a:t>
            </a:r>
          </a:p>
          <a:p>
            <a:pPr>
              <a:buNone/>
            </a:pPr>
            <a:r>
              <a:rPr lang="en-US" dirty="0" smtClean="0"/>
              <a:t>	D)	Through outside services experimentation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MOCK EXAM QUESTIONS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(Correct Answer: B; One’s own observation used to gather research data is considered a primary research source. Secondary data is made up of information gathered by other researchers.  Surveys, printed matter, and experimentation by others are secondary research sources.</a:t>
            </a:r>
          </a:p>
          <a:p>
            <a:r>
              <a:rPr lang="en-US" dirty="0" smtClean="0"/>
              <a:t>Brown is doing some important research for L&amp;M Company.  Which one of the following steps will Brown complete first?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MOCK EXAM QUESTIONS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A)	Identification of resources</a:t>
            </a:r>
          </a:p>
          <a:p>
            <a:pPr>
              <a:buNone/>
            </a:pPr>
            <a:r>
              <a:rPr lang="en-US" dirty="0" smtClean="0"/>
              <a:t>	B)	Determination of research purpose</a:t>
            </a:r>
          </a:p>
          <a:p>
            <a:pPr>
              <a:buNone/>
            </a:pPr>
            <a:r>
              <a:rPr lang="en-US" dirty="0" smtClean="0"/>
              <a:t>	C)	Preparation of a document draft</a:t>
            </a:r>
          </a:p>
          <a:p>
            <a:pPr>
              <a:buNone/>
            </a:pPr>
            <a:r>
              <a:rPr lang="en-US" dirty="0" smtClean="0"/>
              <a:t>	D)	Identification of methodology</a:t>
            </a:r>
          </a:p>
          <a:p>
            <a:r>
              <a:rPr lang="en-US" dirty="0" smtClean="0"/>
              <a:t>Correct answer:  B; The purpose of a research project must be determined before methodology and resources are identified and before preparation of the draft document has taken place.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research? NOUN: 1. a detailed study of a subject, especially in order to discover (new) information or reach a (new) understanding.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word "research" is used to describe a number of similar and often overlapping activities involving a search for information.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	Research Procedures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Know and understand the purpose of the research</a:t>
            </a:r>
          </a:p>
          <a:p>
            <a:pPr>
              <a:buNone/>
            </a:pPr>
            <a:r>
              <a:rPr lang="en-US" dirty="0" smtClean="0"/>
              <a:t>		1.  How will the information be presented?</a:t>
            </a:r>
          </a:p>
          <a:p>
            <a:pPr>
              <a:buNone/>
            </a:pPr>
            <a:r>
              <a:rPr lang="en-US" dirty="0" smtClean="0"/>
              <a:t>		2.  Who will be the primary audience?</a:t>
            </a:r>
          </a:p>
          <a:p>
            <a:pPr>
              <a:buNone/>
            </a:pPr>
            <a:r>
              <a:rPr lang="en-US" dirty="0" smtClean="0"/>
              <a:t>		3.  Is there a secondary audience?</a:t>
            </a:r>
          </a:p>
          <a:p>
            <a:pPr>
              <a:buNone/>
            </a:pPr>
            <a:r>
              <a:rPr lang="en-US" dirty="0" smtClean="0"/>
              <a:t>		4.  What kind of information is needed?</a:t>
            </a:r>
          </a:p>
          <a:p>
            <a:pPr>
              <a:buNone/>
            </a:pPr>
            <a:r>
              <a:rPr lang="en-US" dirty="0" smtClean="0"/>
              <a:t>Possible Information Sources:</a:t>
            </a:r>
          </a:p>
          <a:p>
            <a:pPr>
              <a:buNone/>
            </a:pPr>
            <a:r>
              <a:rPr lang="en-US" dirty="0" smtClean="0"/>
              <a:t>		1.  Facilities</a:t>
            </a:r>
          </a:p>
          <a:p>
            <a:pPr>
              <a:buNone/>
            </a:pPr>
            <a:r>
              <a:rPr lang="en-US" dirty="0" smtClean="0"/>
              <a:t>		2.  Types of References</a:t>
            </a:r>
          </a:p>
          <a:p>
            <a:pPr>
              <a:buNone/>
            </a:pPr>
            <a:r>
              <a:rPr lang="en-US" dirty="0" smtClean="0"/>
              <a:t>		3.  Personal contacts – PRIMARY RESEARCH</a:t>
            </a:r>
          </a:p>
          <a:p>
            <a:pPr>
              <a:buNone/>
            </a:pPr>
            <a:r>
              <a:rPr lang="en-US" dirty="0" smtClean="0"/>
              <a:t>		4.  Computer/Internet searches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Procedures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Keeping Complete Records of Research Information</a:t>
            </a:r>
          </a:p>
          <a:p>
            <a:pPr>
              <a:buNone/>
            </a:pPr>
            <a:r>
              <a:rPr lang="en-US" dirty="0" smtClean="0"/>
              <a:t>	1.  Maintain written record of primary and secondary 	sources;</a:t>
            </a:r>
          </a:p>
          <a:p>
            <a:pPr>
              <a:buNone/>
            </a:pPr>
            <a:r>
              <a:rPr lang="en-US" dirty="0" smtClean="0"/>
              <a:t>		* Primary sources = surveys and interviews</a:t>
            </a:r>
          </a:p>
          <a:p>
            <a:pPr>
              <a:buNone/>
            </a:pPr>
            <a:r>
              <a:rPr lang="en-US" dirty="0" smtClean="0"/>
              <a:t>		* Secondary sources = published and unpublished 		documents written by others</a:t>
            </a:r>
          </a:p>
          <a:p>
            <a:pPr>
              <a:buNone/>
            </a:pPr>
            <a:r>
              <a:rPr lang="en-US" dirty="0" smtClean="0"/>
              <a:t>	2.  Prepare Bibliography</a:t>
            </a:r>
          </a:p>
          <a:p>
            <a:pPr>
              <a:buNone/>
            </a:pPr>
            <a:r>
              <a:rPr lang="en-US" dirty="0" smtClean="0"/>
              <a:t>		*  ISBN = International Standard Book Number</a:t>
            </a:r>
          </a:p>
          <a:p>
            <a:pPr>
              <a:buNone/>
            </a:pPr>
            <a:r>
              <a:rPr lang="en-US" dirty="0" smtClean="0"/>
              <a:t>		*  Use MS Excel or Word to record your references 		and for </a:t>
            </a:r>
            <a:r>
              <a:rPr lang="en-US" dirty="0" err="1" smtClean="0"/>
              <a:t>notetaking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3.  Observe copyright laws when printing/duplicating materials 	for research; only ONE copy of copyrighted material for 	personal use!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Procedures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Recording Interview Information:</a:t>
            </a:r>
          </a:p>
          <a:p>
            <a:pPr>
              <a:buNone/>
            </a:pPr>
            <a:r>
              <a:rPr lang="en-US" dirty="0" smtClean="0"/>
              <a:t>	1.  Interviews yield PRIMARY data!</a:t>
            </a:r>
          </a:p>
          <a:p>
            <a:pPr>
              <a:buNone/>
            </a:pPr>
            <a:r>
              <a:rPr lang="en-US" dirty="0" smtClean="0"/>
              <a:t>	2.  Use a planned interview guide (questions) – best to 	send to the interviewee ahead of time.</a:t>
            </a:r>
          </a:p>
          <a:p>
            <a:pPr>
              <a:buNone/>
            </a:pPr>
            <a:r>
              <a:rPr lang="en-US" dirty="0" smtClean="0"/>
              <a:t>	3.  Take Notes!</a:t>
            </a:r>
          </a:p>
          <a:p>
            <a:pPr>
              <a:buNone/>
            </a:pPr>
            <a:r>
              <a:rPr lang="en-US" dirty="0" smtClean="0"/>
              <a:t>	4.  If you record the Interview, ask permission from the 	interviewee to do so!</a:t>
            </a:r>
          </a:p>
          <a:p>
            <a:pPr>
              <a:buNone/>
            </a:pPr>
            <a:r>
              <a:rPr lang="en-US" dirty="0" smtClean="0"/>
              <a:t>	5.  Prepare Transcript – submit to interviewee to 	ensure accuracy of transcription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Research Facilities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Identify facilities having relevant information to the research topic!</a:t>
            </a:r>
          </a:p>
          <a:p>
            <a:pPr>
              <a:buNone/>
            </a:pPr>
            <a:r>
              <a:rPr lang="en-US" dirty="0" smtClean="0"/>
              <a:t>	1.	Libraries – public, company, </a:t>
            </a:r>
            <a:r>
              <a:rPr lang="en-US" dirty="0" err="1" smtClean="0"/>
              <a:t>gov’t</a:t>
            </a:r>
            <a:r>
              <a:rPr lang="en-US" dirty="0" smtClean="0"/>
              <a:t>, colleges and 	universities;</a:t>
            </a:r>
          </a:p>
          <a:p>
            <a:pPr>
              <a:buNone/>
            </a:pPr>
            <a:r>
              <a:rPr lang="en-US" dirty="0" smtClean="0"/>
              <a:t>		* Dewey Decimal System</a:t>
            </a:r>
          </a:p>
          <a:p>
            <a:pPr>
              <a:buNone/>
            </a:pPr>
            <a:r>
              <a:rPr lang="en-US" dirty="0" smtClean="0"/>
              <a:t>		* Library of Congress System</a:t>
            </a:r>
          </a:p>
          <a:p>
            <a:pPr>
              <a:buNone/>
            </a:pPr>
            <a:r>
              <a:rPr lang="en-US" dirty="0" smtClean="0"/>
              <a:t>		* Archives – special collections (research on-site)</a:t>
            </a:r>
          </a:p>
          <a:p>
            <a:pPr>
              <a:buNone/>
            </a:pPr>
            <a:r>
              <a:rPr lang="en-US" dirty="0" smtClean="0"/>
              <a:t>	2.	In House Research Services – ON TEST!</a:t>
            </a:r>
          </a:p>
          <a:p>
            <a:pPr>
              <a:buNone/>
            </a:pPr>
            <a:r>
              <a:rPr lang="en-US" dirty="0" smtClean="0"/>
              <a:t>	3.	Business and Professional Associations</a:t>
            </a:r>
          </a:p>
          <a:p>
            <a:pPr>
              <a:buNone/>
            </a:pPr>
            <a:r>
              <a:rPr lang="en-US" dirty="0" smtClean="0"/>
              <a:t>	4.	Community Organizations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 Information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Almanacs (fact books) – published on an annual basis;</a:t>
            </a:r>
          </a:p>
          <a:p>
            <a:r>
              <a:rPr lang="en-US" dirty="0" smtClean="0"/>
              <a:t>Biographical Indexes and Dictionaries</a:t>
            </a:r>
          </a:p>
          <a:p>
            <a:r>
              <a:rPr lang="en-US" dirty="0" smtClean="0"/>
              <a:t>Book and Periodical Directories and Indexes</a:t>
            </a:r>
          </a:p>
          <a:p>
            <a:r>
              <a:rPr lang="en-US" dirty="0" smtClean="0"/>
              <a:t>Business, Governmental and Professional Directories (ABA, AMA, IAAP, GPO Access, etc.)</a:t>
            </a:r>
          </a:p>
          <a:p>
            <a:r>
              <a:rPr lang="en-US" dirty="0" smtClean="0"/>
              <a:t>Business Newspapers and Periodicals (</a:t>
            </a:r>
            <a:r>
              <a:rPr lang="en-US" i="1" dirty="0" smtClean="0"/>
              <a:t>Barron’s, Harvard Business Review, InfoWorld, New York Times)</a:t>
            </a:r>
          </a:p>
          <a:p>
            <a:r>
              <a:rPr lang="en-US" dirty="0" smtClean="0"/>
              <a:t>Dictionaries, Encyclopedias, Financial Services (Dun &amp; Bradstreet; Moody’s Investors Service, etc.)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References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Parliamentary Procedures (</a:t>
            </a:r>
            <a:r>
              <a:rPr lang="en-US" i="1" dirty="0" smtClean="0"/>
              <a:t>Robert’s Rules of Order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Quotations, Thesauri, Travel/Transportation Guides</a:t>
            </a:r>
          </a:p>
          <a:p>
            <a:r>
              <a:rPr lang="en-US" dirty="0" smtClean="0"/>
              <a:t>Word Books and Writing Style Manuals (</a:t>
            </a:r>
            <a:r>
              <a:rPr lang="en-US" i="1" dirty="0" smtClean="0"/>
              <a:t>The Chicago Manual of Style, The Elements of Style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D. Evaluating Information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Always . . 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Evaluate the content as well as the source for the information in judging whether its use will be beneficial!</a:t>
            </a:r>
          </a:p>
          <a:p>
            <a:r>
              <a:rPr lang="en-US" dirty="0" smtClean="0"/>
              <a:t>Be wary of information found on the World Wide Web that may not have passed editorial scrutiny</a:t>
            </a:r>
          </a:p>
          <a:p>
            <a:r>
              <a:rPr lang="en-US" dirty="0" smtClean="0"/>
              <a:t>Apply the following guidelines to information gained through research to help determine its value: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93</TotalTime>
  <Words>712</Words>
  <Application>Microsoft Office PowerPoint</Application>
  <PresentationFormat>On-screen Show (4:3)</PresentationFormat>
  <Paragraphs>123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 Office Administration  Chapter 6 </vt:lpstr>
      <vt:lpstr>Overview</vt:lpstr>
      <vt:lpstr>A. Research Procedures </vt:lpstr>
      <vt:lpstr>Research Procedures (cont’d)</vt:lpstr>
      <vt:lpstr>Research Procedures (cont’d)</vt:lpstr>
      <vt:lpstr>B. Research Facilities</vt:lpstr>
      <vt:lpstr>C. Information References</vt:lpstr>
      <vt:lpstr>Information References (cont’d)</vt:lpstr>
      <vt:lpstr>D. Evaluating Information References</vt:lpstr>
      <vt:lpstr>Evaluating Info References (cont’d) </vt:lpstr>
      <vt:lpstr>Conclusion</vt:lpstr>
      <vt:lpstr>MOCK EXAM QUESTIONS</vt:lpstr>
      <vt:lpstr>MOCK EXAM QUESTIONS (cont’d)</vt:lpstr>
      <vt:lpstr>MOCK EXAM QUESTIONS (cont’d)</vt:lpstr>
      <vt:lpstr>MOCK EXAM QUESTIONS (cont’d)</vt:lpstr>
      <vt:lpstr>Slide 16</vt:lpstr>
    </vt:vector>
  </TitlesOfParts>
  <Company>TAMU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Office Administration  Chapter 6 </dc:title>
  <dc:creator>Mary-Hogan</dc:creator>
  <cp:lastModifiedBy>lb</cp:lastModifiedBy>
  <cp:revision>11</cp:revision>
  <dcterms:created xsi:type="dcterms:W3CDTF">2008-08-06T21:30:08Z</dcterms:created>
  <dcterms:modified xsi:type="dcterms:W3CDTF">2009-08-04T16:22:17Z</dcterms:modified>
</cp:coreProperties>
</file>